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409" r:id="rId2"/>
    <p:sldId id="541" r:id="rId3"/>
    <p:sldId id="257" r:id="rId4"/>
    <p:sldId id="410" r:id="rId5"/>
    <p:sldId id="361" r:id="rId6"/>
    <p:sldId id="258" r:id="rId7"/>
    <p:sldId id="265" r:id="rId8"/>
    <p:sldId id="260" r:id="rId9"/>
    <p:sldId id="345" r:id="rId10"/>
    <p:sldId id="347" r:id="rId11"/>
    <p:sldId id="346" r:id="rId12"/>
    <p:sldId id="349" r:id="rId13"/>
    <p:sldId id="350" r:id="rId14"/>
    <p:sldId id="351" r:id="rId15"/>
    <p:sldId id="352" r:id="rId16"/>
    <p:sldId id="542" r:id="rId17"/>
    <p:sldId id="353" r:id="rId18"/>
    <p:sldId id="354" r:id="rId19"/>
    <p:sldId id="356" r:id="rId20"/>
    <p:sldId id="359" r:id="rId21"/>
    <p:sldId id="360" r:id="rId22"/>
    <p:sldId id="364" r:id="rId23"/>
    <p:sldId id="363" r:id="rId24"/>
    <p:sldId id="407" r:id="rId25"/>
    <p:sldId id="362" r:id="rId26"/>
    <p:sldId id="408" r:id="rId27"/>
    <p:sldId id="543" r:id="rId28"/>
    <p:sldId id="534" r:id="rId29"/>
    <p:sldId id="368" r:id="rId30"/>
    <p:sldId id="411" r:id="rId31"/>
    <p:sldId id="302" r:id="rId32"/>
    <p:sldId id="370" r:id="rId33"/>
    <p:sldId id="326" r:id="rId34"/>
    <p:sldId id="327" r:id="rId35"/>
    <p:sldId id="328" r:id="rId36"/>
    <p:sldId id="317" r:id="rId37"/>
    <p:sldId id="316" r:id="rId38"/>
    <p:sldId id="537" r:id="rId39"/>
    <p:sldId id="390" r:id="rId40"/>
    <p:sldId id="392" r:id="rId41"/>
    <p:sldId id="546" r:id="rId42"/>
    <p:sldId id="391" r:id="rId43"/>
    <p:sldId id="393" r:id="rId44"/>
    <p:sldId id="396" r:id="rId45"/>
    <p:sldId id="397" r:id="rId46"/>
    <p:sldId id="398" r:id="rId47"/>
    <p:sldId id="400" r:id="rId48"/>
    <p:sldId id="399" r:id="rId49"/>
    <p:sldId id="678" r:id="rId50"/>
    <p:sldId id="395" r:id="rId51"/>
    <p:sldId id="394" r:id="rId52"/>
    <p:sldId id="269" r:id="rId53"/>
    <p:sldId id="270" r:id="rId54"/>
    <p:sldId id="679" r:id="rId55"/>
    <p:sldId id="401" r:id="rId56"/>
    <p:sldId id="402" r:id="rId57"/>
    <p:sldId id="807" r:id="rId58"/>
    <p:sldId id="808" r:id="rId59"/>
    <p:sldId id="809" r:id="rId60"/>
    <p:sldId id="813" r:id="rId61"/>
    <p:sldId id="404" r:id="rId62"/>
    <p:sldId id="811" r:id="rId63"/>
    <p:sldId id="812" r:id="rId64"/>
    <p:sldId id="810" r:id="rId65"/>
    <p:sldId id="405" r:id="rId66"/>
    <p:sldId id="729" r:id="rId67"/>
    <p:sldId id="539" r:id="rId68"/>
    <p:sldId id="538" r:id="rId69"/>
    <p:sldId id="547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2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98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2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2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6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9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52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8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3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8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94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32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59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8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70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22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3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48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286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4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14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8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29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52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524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210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15" t="10897" r="1944" b="56843"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A4210-D6B3-2E4C-9331-B39BAE71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" y="4350725"/>
            <a:ext cx="6414893" cy="139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003B-ED26-2444-B5BE-E5498B3C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9" y="1982908"/>
            <a:ext cx="2583841" cy="329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43C6D-7384-714E-83C1-70A93B07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" y="3215013"/>
            <a:ext cx="5423285" cy="3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786" y="564783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828" y="47966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92876" y="4384685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701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FCFA64-1576-5846-A515-3805A6C96D24}"/>
              </a:ext>
            </a:extLst>
          </p:cNvPr>
          <p:cNvSpPr txBox="1"/>
          <p:nvPr/>
        </p:nvSpPr>
        <p:spPr>
          <a:xfrm>
            <a:off x="799332" y="561939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C23E5-4DC9-BF4B-A78F-8557B079EB03}"/>
              </a:ext>
            </a:extLst>
          </p:cNvPr>
          <p:cNvSpPr txBox="1"/>
          <p:nvPr/>
        </p:nvSpPr>
        <p:spPr>
          <a:xfrm>
            <a:off x="7609791" y="5681988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rotation + stretch + anti-rotation</a:t>
            </a:r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3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do we find the data manifold?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2461" y="2293273"/>
            <a:ext cx="4150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connect the nearest neighbors of any data point with a line (also called EDGE) it forms a mesh of the data that can be unrolled to find the shape.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nearest neighbors graph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75"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3" t="10846" r="55726" b="6169"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Powering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Smooths</a:t>
            </a:r>
            <a:r>
              <a:rPr lang="en-US" dirty="0"/>
              <a:t> and infers connectivity through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4" y="2681585"/>
            <a:ext cx="2504526" cy="202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240" y="2681584"/>
            <a:ext cx="2971459" cy="202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35" y="2844385"/>
            <a:ext cx="2631521" cy="1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2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Diffusion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900" y="2392952"/>
            <a:ext cx="4936113" cy="2904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3025" y="5700325"/>
            <a:ext cx="2219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Coifman</a:t>
            </a:r>
            <a:r>
              <a:rPr lang="en-US" sz="1350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336210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80879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77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difference operator based on the graph adjacency matrix A. </a:t>
                </a:r>
              </a:p>
              <a:p>
                <a:r>
                  <a:rPr lang="en-US" dirty="0"/>
                  <a:t>(</a:t>
                </a:r>
                <a:r>
                  <a:rPr lang="en-US" dirty="0" err="1"/>
                  <a:t>unnormalized</a:t>
                </a:r>
                <a:r>
                  <a:rPr lang="en-US" dirty="0"/>
                  <a:t> Laplacian)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, 0 everywhere else </a:t>
                </a:r>
              </a:p>
              <a:p>
                <a:r>
                  <a:rPr lang="en-US" dirty="0"/>
                  <a:t>(normalized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is identity</a:t>
                </a:r>
              </a:p>
              <a:p>
                <a:pPr lvl="1"/>
                <a:r>
                  <a:rPr lang="en-US" dirty="0"/>
                  <a:t>Measures how similar a point is to its neighbors </a:t>
                </a:r>
              </a:p>
              <a:p>
                <a:r>
                  <a:rPr lang="en-US" dirty="0"/>
                  <a:t>(random walk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Markovian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36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2" y="2668069"/>
            <a:ext cx="4096134" cy="277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946" y="2968589"/>
            <a:ext cx="4239230" cy="247735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 form a Graph Spectrum </a:t>
            </a:r>
          </a:p>
        </p:txBody>
      </p:sp>
    </p:spTree>
    <p:extLst>
      <p:ext uri="{BB962C8B-B14F-4D97-AF65-F5344CB8AC3E}">
        <p14:creationId xmlns:p14="http://schemas.microsoft.com/office/powerpoint/2010/main" val="4121974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41" y="1131096"/>
            <a:ext cx="7242065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1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2D Dimensionality 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preserve information from an affinity matrix in 2-3 dimensions exactly</a:t>
            </a:r>
          </a:p>
          <a:p>
            <a:r>
              <a:rPr lang="en-US" sz="2800" dirty="0"/>
              <a:t>There are as many eigenvectors as </a:t>
            </a:r>
            <a:r>
              <a:rPr lang="en-US" sz="2800" dirty="0" err="1"/>
              <a:t>datapoints</a:t>
            </a:r>
            <a:r>
              <a:rPr lang="en-US" sz="2800" dirty="0"/>
              <a:t>, so taking only the top 2 misses information 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/UMAP:</a:t>
            </a:r>
            <a:r>
              <a:rPr lang="en-US" sz="2800" dirty="0"/>
              <a:t> greedy method for preserving near neighbors in 2D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 and squeezes that variation into 2D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9" y="0"/>
            <a:ext cx="7886700" cy="1325563"/>
          </a:xfrm>
        </p:spPr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98" y="1791222"/>
            <a:ext cx="5069786" cy="19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49487" y="404042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Steps: 1. Place points randomly in a 2D plane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	       2. Move points to locally optimal location via gradient 		      descent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FF11-24DB-3744-937E-78E1FAE8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07" y="5844610"/>
            <a:ext cx="383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Penalty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45872" y="3206655"/>
            <a:ext cx="370081" cy="84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3389" y="4105407"/>
            <a:ext cx="28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low dimensions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854387"/>
            <a:ext cx="500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happens when the </a:t>
            </a:r>
            <a:r>
              <a:rPr lang="en-US" sz="2400" b="1" dirty="0" err="1"/>
              <a:t>p</a:t>
            </a:r>
            <a:r>
              <a:rPr lang="en-US" sz="2400" b="1" baseline="-25000" dirty="0" err="1"/>
              <a:t>ij</a:t>
            </a:r>
            <a:r>
              <a:rPr lang="en-US" sz="2400" b="1" dirty="0"/>
              <a:t> is SMALL?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412" y="5624000"/>
            <a:ext cx="80561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/>
              <a:t>No effective penalty for placement of points that are not close</a:t>
            </a:r>
          </a:p>
        </p:txBody>
      </p:sp>
    </p:spTree>
    <p:extLst>
      <p:ext uri="{BB962C8B-B14F-4D97-AF65-F5344CB8AC3E}">
        <p14:creationId xmlns:p14="http://schemas.microsoft.com/office/powerpoint/2010/main" val="3690114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F110-F855-E141-ADD8-685C5FFA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31A4-19A6-3B4F-BE38-4B243962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006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similar to </a:t>
            </a:r>
            <a:r>
              <a:rPr lang="en-US" dirty="0" err="1"/>
              <a:t>tSNE</a:t>
            </a:r>
            <a:r>
              <a:rPr lang="en-US" dirty="0"/>
              <a:t> (but its NOT published!)</a:t>
            </a:r>
          </a:p>
          <a:p>
            <a:r>
              <a:rPr lang="en-US" dirty="0"/>
              <a:t>What about the “uniform manifold approximation?”</a:t>
            </a:r>
          </a:p>
          <a:p>
            <a:pPr lvl="1"/>
            <a:r>
              <a:rPr lang="en-US" dirty="0"/>
              <a:t>This is actually saying that UMAP approximates a uniform manifold from your data </a:t>
            </a:r>
          </a:p>
          <a:p>
            <a:pPr lvl="1"/>
            <a:r>
              <a:rPr lang="en-US" dirty="0"/>
              <a:t>In other words </a:t>
            </a:r>
            <a:r>
              <a:rPr lang="en-US" dirty="0" err="1"/>
              <a:t>tSNE</a:t>
            </a:r>
            <a:r>
              <a:rPr lang="en-US" dirty="0"/>
              <a:t>/UMAP plots have even density throughout</a:t>
            </a:r>
          </a:p>
          <a:p>
            <a:endParaRPr lang="en-US" dirty="0"/>
          </a:p>
          <a:p>
            <a:r>
              <a:rPr lang="en-US" dirty="0"/>
              <a:t>Why uniform density? </a:t>
            </a:r>
          </a:p>
          <a:p>
            <a:pPr lvl="1"/>
            <a:r>
              <a:rPr lang="en-US" dirty="0"/>
              <a:t>They use a Markov matrix where the bandwidth is set to the Kth nearest neighbor, so each point is placed near its K-nearest neighbors no matter how near or far they are</a:t>
            </a:r>
          </a:p>
          <a:p>
            <a:pPr lvl="1"/>
            <a:r>
              <a:rPr lang="en-US" b="1" dirty="0"/>
              <a:t>Advantage</a:t>
            </a:r>
            <a:r>
              <a:rPr lang="en-US" dirty="0"/>
              <a:t> of this is that you can see how many points are in each cluster </a:t>
            </a:r>
          </a:p>
          <a:p>
            <a:pPr lvl="1"/>
            <a:r>
              <a:rPr lang="en-US" b="1" dirty="0"/>
              <a:t>Disadvantage</a:t>
            </a:r>
            <a:r>
              <a:rPr lang="en-US" dirty="0"/>
              <a:t> is you don’t get an idea of the real (even local) density</a:t>
            </a:r>
          </a:p>
        </p:txBody>
      </p:sp>
    </p:spTree>
    <p:extLst>
      <p:ext uri="{BB962C8B-B14F-4D97-AF65-F5344CB8AC3E}">
        <p14:creationId xmlns:p14="http://schemas.microsoft.com/office/powerpoint/2010/main" val="2666725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22D-5D29-8E4B-B61D-972B968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density inducing variant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1A87-A2EC-3944-99C3-A0F1361D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4670"/>
            <a:ext cx="4885559" cy="482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25E8-A039-BF47-A5D5-0511D1F37AA0}"/>
              </a:ext>
            </a:extLst>
          </p:cNvPr>
          <p:cNvSpPr/>
          <p:nvPr/>
        </p:nvSpPr>
        <p:spPr>
          <a:xfrm>
            <a:off x="1537890" y="6123539"/>
            <a:ext cx="346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cb.csail.mit.edu</a:t>
            </a:r>
            <a:r>
              <a:rPr lang="en-US" dirty="0"/>
              <a:t>/</a:t>
            </a:r>
            <a:r>
              <a:rPr lang="en-US" dirty="0" err="1"/>
              <a:t>cb</a:t>
            </a:r>
            <a:r>
              <a:rPr lang="en-US" dirty="0"/>
              <a:t>/</a:t>
            </a:r>
            <a:r>
              <a:rPr lang="en-US" dirty="0" err="1"/>
              <a:t>densvis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8505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8727"/>
            <a:ext cx="92316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4F18-B189-0446-855E-095FD99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763-2D76-DA41-AD5B-9865C5E2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360" y="1689483"/>
            <a:ext cx="818098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Initialized with a Laplacian eigenmap, stronger start to a greedy method </a:t>
            </a:r>
          </a:p>
          <a:p>
            <a:endParaRPr lang="en-US" dirty="0"/>
          </a:p>
          <a:p>
            <a:r>
              <a:rPr lang="en-US" dirty="0"/>
              <a:t>Uses a cross entropy loss which repels far-away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Noise-contrastive estimation in the implementation </a:t>
            </a:r>
          </a:p>
          <a:p>
            <a:pPr lvl="1"/>
            <a:r>
              <a:rPr lang="en-US" dirty="0"/>
              <a:t>Random sampling to push far points away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D797E-DFE7-004C-BF4D-151FC166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318614"/>
            <a:ext cx="863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94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5"/>
            <a:ext cx="8393808" cy="5066823"/>
          </a:xfrm>
        </p:spPr>
        <p:txBody>
          <a:bodyPr>
            <a:normAutofit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Diffusion induces global connectivity and denoises paths</a:t>
            </a:r>
          </a:p>
          <a:p>
            <a:r>
              <a:rPr lang="en-US" dirty="0"/>
              <a:t>PHATE uses an adaptive Markov matrix too! But using it for diffusion is very different from using it to match neighbors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92D4-E5CD-E74A-AEF2-A8485F55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PHATE denoises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5FEF6-BFEE-7448-8854-5DEAE785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2" y="2216306"/>
            <a:ext cx="2770814" cy="239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F4EDF-2449-7046-99F5-0679D95C169C}"/>
              </a:ext>
            </a:extLst>
          </p:cNvPr>
          <p:cNvSpPr txBox="1"/>
          <p:nvPr/>
        </p:nvSpPr>
        <p:spPr>
          <a:xfrm>
            <a:off x="539955" y="4609282"/>
            <a:ext cx="2658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without diffusion</a:t>
            </a:r>
          </a:p>
          <a:p>
            <a:pPr algn="l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AC46B-2475-7C4A-A864-3502040C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49" y="2128095"/>
            <a:ext cx="3395936" cy="2601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ABFD6-2398-F94D-BDBC-23B9E980CE45}"/>
              </a:ext>
            </a:extLst>
          </p:cNvPr>
          <p:cNvSpPr txBox="1"/>
          <p:nvPr/>
        </p:nvSpPr>
        <p:spPr>
          <a:xfrm>
            <a:off x="5563901" y="4729904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after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t-steps of diffusion</a:t>
            </a:r>
          </a:p>
        </p:txBody>
      </p:sp>
    </p:spTree>
    <p:extLst>
      <p:ext uri="{BB962C8B-B14F-4D97-AF65-F5344CB8AC3E}">
        <p14:creationId xmlns:p14="http://schemas.microsoft.com/office/powerpoint/2010/main" val="2475888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FB6A-6F34-E94A-BD48-74F97D4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Alpha-decay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292-44A9-C049-B8A5-B42A4E22D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527378" cy="4351338"/>
          </a:xfrm>
        </p:spPr>
        <p:txBody>
          <a:bodyPr/>
          <a:lstStyle/>
          <a:p>
            <a:r>
              <a:rPr lang="en-US" dirty="0"/>
              <a:t>Adaptive kernel in PHATE separate geometry from density</a:t>
            </a:r>
          </a:p>
          <a:p>
            <a:r>
              <a:rPr lang="en-US" dirty="0"/>
              <a:t>If there are density variations in the initial Markov matrix creation then paths tend to drift towards dense regions and it DISTORTS geometry</a:t>
            </a:r>
          </a:p>
          <a:p>
            <a:r>
              <a:rPr lang="en-US" dirty="0"/>
              <a:t>Adaptive kernel (bandwidth set to Kth nearest neighbor) reveals geometry</a:t>
            </a:r>
          </a:p>
        </p:txBody>
      </p:sp>
    </p:spTree>
    <p:extLst>
      <p:ext uri="{BB962C8B-B14F-4D97-AF65-F5344CB8AC3E}">
        <p14:creationId xmlns:p14="http://schemas.microsoft.com/office/powerpoint/2010/main" val="421626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1977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multidimensional scaling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831" y="237983"/>
            <a:ext cx="8716338" cy="1325563"/>
          </a:xfrm>
        </p:spPr>
        <p:txBody>
          <a:bodyPr/>
          <a:lstStyle/>
          <a:p>
            <a:r>
              <a:rPr lang="en-US" dirty="0"/>
              <a:t>Comparing Artificial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734" y="2176406"/>
            <a:ext cx="472752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1862" y="1983548"/>
            <a:ext cx="1883760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6012" y="1983547"/>
            <a:ext cx="1688926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36"/>
            <a:ext cx="9131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9" y="4193347"/>
            <a:ext cx="8686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8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Laplacian Eigenmaps and diffusion maps visualize data using dominant non-linear directions in data manifold </a:t>
            </a:r>
          </a:p>
          <a:p>
            <a:pPr>
              <a:spcAft>
                <a:spcPts val="1200"/>
              </a:spcAft>
            </a:pPr>
            <a:r>
              <a:rPr lang="en-US" dirty="0"/>
              <a:t>PHATE summarizes manifold information in 2D</a:t>
            </a:r>
          </a:p>
          <a:p>
            <a:pPr>
              <a:spcAft>
                <a:spcPts val="1200"/>
              </a:spcAft>
            </a:pPr>
            <a:r>
              <a:rPr lang="en-US" dirty="0"/>
              <a:t>UMAP, </a:t>
            </a:r>
            <a:r>
              <a:rPr lang="en-US" dirty="0" err="1"/>
              <a:t>tSNE</a:t>
            </a:r>
            <a:r>
              <a:rPr lang="en-US" dirty="0"/>
              <a:t> are non-linear methods focused on preserving local neighborhoods in 2D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6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4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6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7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10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1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8716</TotalTime>
  <Words>1965</Words>
  <Application>Microsoft Macintosh PowerPoint</Application>
  <PresentationFormat>On-screen Show (4:3)</PresentationFormat>
  <Paragraphs>446</Paragraphs>
  <Slides>69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Avenir Book</vt:lpstr>
      <vt:lpstr>Calibri</vt:lpstr>
      <vt:lpstr>Cambria Math</vt:lpstr>
      <vt:lpstr>Myriad Pro</vt:lpstr>
      <vt:lpstr>mycell-black</vt:lpstr>
      <vt:lpstr>PowerPoint Presentation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What does “dimensionality” mean?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The swiss roll is a plane (R^2) embedded in R^3</vt:lpstr>
      <vt:lpstr>How do we find the data manifold? 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Diffusion Maps</vt:lpstr>
      <vt:lpstr>Distance Matrix</vt:lpstr>
      <vt:lpstr>Affinity Matrix</vt:lpstr>
      <vt:lpstr>What does Powering Do?</vt:lpstr>
      <vt:lpstr>Powered Markov Matrix</vt:lpstr>
      <vt:lpstr>Diffusion Maps</vt:lpstr>
      <vt:lpstr>The graph Laplacian is a matrix representation of a graph</vt:lpstr>
      <vt:lpstr>Laplacian Eigenmaps </vt:lpstr>
      <vt:lpstr>Review: Graph Laplacian</vt:lpstr>
      <vt:lpstr>Eigenvectors form a Graph Spectrum </vt:lpstr>
      <vt:lpstr>Eigenvectors are frequency harmonics</vt:lpstr>
      <vt:lpstr>2D Dimensionality Reductions</vt:lpstr>
      <vt:lpstr>tSNE</vt:lpstr>
      <vt:lpstr>tSNE Penalty</vt:lpstr>
      <vt:lpstr>UMAP </vt:lpstr>
      <vt:lpstr>Local density inducing variant</vt:lpstr>
      <vt:lpstr>Differences from tSNE</vt:lpstr>
      <vt:lpstr>PHATE:</vt:lpstr>
      <vt:lpstr>Diffusion in PHATE denoises</vt:lpstr>
      <vt:lpstr>Adaptive Alpha-decay kernel </vt:lpstr>
      <vt:lpstr>PHATE:</vt:lpstr>
      <vt:lpstr>PowerPoint Presentation</vt:lpstr>
      <vt:lpstr>Comparing Artificial Case</vt:lpstr>
      <vt:lpstr>Comparing visualization algorithms on single-cell data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Krishnaswamy, Smita</cp:lastModifiedBy>
  <cp:revision>229</cp:revision>
  <cp:lastPrinted>2019-10-14T19:49:14Z</cp:lastPrinted>
  <dcterms:created xsi:type="dcterms:W3CDTF">2019-09-18T14:07:06Z</dcterms:created>
  <dcterms:modified xsi:type="dcterms:W3CDTF">2021-01-17T04:14:38Z</dcterms:modified>
</cp:coreProperties>
</file>